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33" r:id="rId7"/>
    <p:sldMasterId id="2147484549" r:id="rId8"/>
  </p:sldMasterIdLst>
  <p:notesMasterIdLst>
    <p:notesMasterId r:id="rId33"/>
  </p:notesMasterIdLst>
  <p:handoutMasterIdLst>
    <p:handoutMasterId r:id="rId34"/>
  </p:handoutMasterIdLst>
  <p:sldIdLst>
    <p:sldId id="257" r:id="rId9"/>
    <p:sldId id="288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5" r:id="rId27"/>
    <p:sldId id="426" r:id="rId28"/>
    <p:sldId id="427" r:id="rId29"/>
    <p:sldId id="315" r:id="rId30"/>
    <p:sldId id="406" r:id="rId31"/>
    <p:sldId id="287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8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652875"/>
    <a:srgbClr val="FFFFFF"/>
    <a:srgbClr val="3397DA"/>
    <a:srgbClr val="32135A"/>
    <a:srgbClr val="737373"/>
    <a:srgbClr val="323232"/>
    <a:srgbClr val="000000"/>
    <a:srgbClr val="E6E6E6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8" autoAdjust="0"/>
    <p:restoredTop sz="73661" autoAdjust="0"/>
  </p:normalViewPr>
  <p:slideViewPr>
    <p:cSldViewPr>
      <p:cViewPr varScale="1">
        <p:scale>
          <a:sx n="84" d="100"/>
          <a:sy n="84" d="100"/>
        </p:scale>
        <p:origin x="930" y="84"/>
      </p:cViewPr>
      <p:guideLst/>
    </p:cSldViewPr>
  </p:slideViewPr>
  <p:outlineViewPr>
    <p:cViewPr>
      <p:scale>
        <a:sx n="33" d="100"/>
        <a:sy n="33" d="100"/>
      </p:scale>
      <p:origin x="0" y="-10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04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6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5/24/2018 2:41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5/24/2018 2:41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C66B-7AF5-40BA-8933-D16874FF94C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5/24/2018 2:41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38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82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9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7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5/24/2018 2:41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9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5/24/2018 2:41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15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7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9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27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9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77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1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2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49101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11393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0"/>
            <a:ext cx="12436475" cy="6994525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20" tIns="45659" rIns="91320" bIns="45659" numCol="1" rtlCol="0" anchor="ctr" anchorCtr="0" compatLnSpc="1">
            <a:prstTxWarp prst="textNoShape">
              <a:avLst/>
            </a:prstTxWarp>
          </a:bodyPr>
          <a:lstStyle/>
          <a:p>
            <a:pPr algn="ctr" defTabSz="912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8" kern="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5849" y="3145046"/>
            <a:ext cx="3284727" cy="704435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74640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672" tIns="146138" rIns="182672" bIns="146138" numCol="1" anchor="t" anchorCtr="0" compatLnSpc="1">
            <a:prstTxWarp prst="textNoShape">
              <a:avLst/>
            </a:prstTxWarp>
            <a:spAutoFit/>
          </a:bodyPr>
          <a:lstStyle/>
          <a:p>
            <a:pPr defTabSz="931264" eaLnBrk="0" hangingPunct="0"/>
            <a:r>
              <a:rPr lang="en-US" sz="699">
                <a:solidFill>
                  <a:srgbClr val="FFFFFF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0785765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40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672" tIns="146138" rIns="182672" bIns="146138" numCol="1" anchor="t" anchorCtr="0" compatLnSpc="1">
            <a:prstTxWarp prst="textNoShape">
              <a:avLst/>
            </a:prstTxWarp>
            <a:spAutoFit/>
          </a:bodyPr>
          <a:lstStyle/>
          <a:p>
            <a:pPr defTabSz="931264" eaLnBrk="0" hangingPunct="0"/>
            <a:r>
              <a:rPr lang="en-US" sz="699">
                <a:solidFill>
                  <a:srgbClr val="505050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3005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840347" y="295278"/>
            <a:ext cx="11321491" cy="51706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240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defRPr>
            </a:lvl1pPr>
            <a:lvl2pPr marL="290192" indent="0">
              <a:buClr>
                <a:schemeClr val="tx1"/>
              </a:buClr>
              <a:buSzPct val="90000"/>
              <a:buFont typeface="Arial" pitchFamily="34" charset="0"/>
              <a:buNone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defRPr>
            </a:lvl2pPr>
            <a:lvl3pPr marL="570872" indent="0">
              <a:buClr>
                <a:schemeClr val="tx1"/>
              </a:buClr>
              <a:buSzPct val="90000"/>
              <a:buFont typeface="Arial" pitchFamily="34" charset="0"/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defRPr>
            </a:lvl3pPr>
            <a:lvl4pPr marL="861064" indent="0">
              <a:buClr>
                <a:schemeClr val="tx1"/>
              </a:buClr>
              <a:buSzPct val="90000"/>
              <a:buFont typeface="Arial" pitchFamily="34" charset="0"/>
              <a:buNone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defRPr>
            </a:lvl4pPr>
            <a:lvl5pPr marL="1089413" indent="0">
              <a:buClr>
                <a:schemeClr val="tx1"/>
              </a:buClr>
              <a:buSzPct val="90000"/>
              <a:buFont typeface="Arial" pitchFamily="34" charset="0"/>
              <a:buNone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295278"/>
            <a:ext cx="628890" cy="6664770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2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3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4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5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6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7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8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9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10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11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12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13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14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15</a:t>
            </a:r>
          </a:p>
          <a:p>
            <a:pPr defTabSz="932218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62D32">
                    <a:lumMod val="75000"/>
                    <a:lumOff val="25000"/>
                  </a:srgb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9563205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8"/>
            </a:lvl2pPr>
            <a:lvl3pPr marL="228326" indent="0">
              <a:buNone/>
              <a:defRPr sz="1998"/>
            </a:lvl3pPr>
            <a:lvl4pPr marL="456651" indent="0">
              <a:buNone/>
              <a:defRPr sz="1798"/>
            </a:lvl4pPr>
            <a:lvl5pPr marL="684977" indent="0">
              <a:buNone/>
              <a:defRPr sz="17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9593238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222188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89348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7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21317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1868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spc="150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09501325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2409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394192" y="6437376"/>
            <a:ext cx="37490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Microsoft Confidential</a:t>
            </a:r>
            <a:endParaRPr lang="en-US" sz="1200" err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548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6195809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5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580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94309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86946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60735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27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99892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12960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999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3616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0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28088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71908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225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7284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112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968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0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7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0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5672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98834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05922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5867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00222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64329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394192" y="6437376"/>
            <a:ext cx="37490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Microsoft Confidential</a:t>
            </a:r>
            <a:endParaRPr lang="en-US" sz="1200" err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23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4192" y="6437376"/>
            <a:ext cx="37490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Microsoft Confidential</a:t>
            </a:r>
            <a:endParaRPr lang="en-US" sz="1200" err="1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125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4192" y="6437376"/>
            <a:ext cx="37490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Microsoft Confidential</a:t>
            </a:r>
            <a:endParaRPr lang="en-US" sz="1200" err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025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54038" y="6490977"/>
            <a:ext cx="104582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1275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Microso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rgbClr val="FFFFFF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31404" y="3008016"/>
            <a:ext cx="4573666" cy="9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5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(3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93705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251352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521046" y="302931"/>
            <a:ext cx="9394385" cy="6313809"/>
          </a:xfrm>
          <a:prstGeom prst="rect">
            <a:avLst/>
          </a:prstGeom>
          <a:noFill/>
          <a:ln>
            <a:noFill/>
          </a:ln>
          <a:effectLst>
            <a:outerShdw blurRad="1270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83" y="302930"/>
            <a:ext cx="9208008" cy="443152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21044" y="746083"/>
            <a:ext cx="9208008" cy="5751576"/>
          </a:xfrm>
          <a:effectLst/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972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4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13307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8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5821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spc="150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236808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2869" y="6221127"/>
            <a:ext cx="416074" cy="372394"/>
          </a:xfrm>
          <a:prstGeom prst="rect">
            <a:avLst/>
          </a:prstGeom>
        </p:spPr>
        <p:txBody>
          <a:bodyPr/>
          <a:lstStyle/>
          <a:p>
            <a:pPr defTabSz="932619"/>
            <a:fld id="{72791EF6-4CC3-A645-99B4-EB889446B386}" type="slidenum">
              <a:rPr lang="en-US" smtClean="0">
                <a:solidFill>
                  <a:prstClr val="black"/>
                </a:solidFill>
                <a:latin typeface="Calibri"/>
              </a:rPr>
              <a:pPr defTabSz="932619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8642" y="1704917"/>
            <a:ext cx="8593799" cy="1915333"/>
          </a:xfrm>
          <a:prstGeom prst="rect">
            <a:avLst/>
          </a:prstGeom>
        </p:spPr>
        <p:txBody>
          <a:bodyPr lIns="68580" tIns="34290" rIns="68580" bIns="34290"/>
          <a:lstStyle>
            <a:lvl1pPr marL="524599" indent="-524599">
              <a:lnSpc>
                <a:spcPct val="110000"/>
              </a:lnSpc>
              <a:buClr>
                <a:srgbClr val="27A5BE"/>
              </a:buClr>
              <a:buFont typeface="+mj-lt"/>
              <a:buAutoNum type="arabicPeriod"/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lnSpc>
                <a:spcPct val="110000"/>
              </a:lnSpc>
              <a:defRPr sz="1904" b="0" i="0">
                <a:solidFill>
                  <a:schemeClr val="bg2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988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712534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394192" y="6437376"/>
            <a:ext cx="3749040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Microsoft Confidential</a:t>
            </a:r>
            <a:endParaRPr lang="en-US" sz="1200" err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36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8"/>
            </a:lvl2pPr>
            <a:lvl3pPr marL="228326" indent="0">
              <a:buNone/>
              <a:defRPr sz="1998"/>
            </a:lvl3pPr>
            <a:lvl4pPr marL="456651" indent="0">
              <a:buNone/>
              <a:defRPr sz="1798"/>
            </a:lvl4pPr>
            <a:lvl5pPr marL="684977" indent="0">
              <a:buNone/>
              <a:defRPr sz="17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607747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20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834" indent="-342834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899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5" y="5026671"/>
            <a:ext cx="2769038" cy="201166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1" y="2238461"/>
            <a:ext cx="12436476" cy="1103369"/>
          </a:xfrm>
          <a:prstGeom prst="rect">
            <a:avLst/>
          </a:prstGeom>
        </p:spPr>
        <p:txBody>
          <a:bodyPr/>
          <a:lstStyle>
            <a:lvl1pPr algn="ctr">
              <a:defRPr lang="en-US" sz="5507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620" y="3341829"/>
            <a:ext cx="12436475" cy="495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44" b="0" kern="1200" cap="none" spc="-104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300798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5832" y="6380761"/>
            <a:ext cx="2798207" cy="372394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410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1" y="233152"/>
            <a:ext cx="11375536" cy="762786"/>
          </a:xfrm>
        </p:spPr>
        <p:txBody>
          <a:bodyPr/>
          <a:lstStyle>
            <a:lvl1pPr>
              <a:defRPr sz="55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1" y="1476622"/>
            <a:ext cx="11375536" cy="1147686"/>
          </a:xfrm>
        </p:spPr>
        <p:txBody>
          <a:bodyPr/>
          <a:lstStyle>
            <a:lvl1pPr marL="3238" indent="0">
              <a:spcBef>
                <a:spcPts val="0"/>
              </a:spcBef>
              <a:spcAft>
                <a:spcPts val="918"/>
              </a:spcAft>
              <a:buSzPct val="80000"/>
              <a:buFont typeface="Arial" pitchFamily="34" charset="0"/>
              <a:buNone/>
              <a:defRPr sz="4080" spc="-102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238" indent="0">
              <a:spcBef>
                <a:spcPts val="0"/>
              </a:spcBef>
              <a:buSzPct val="80000"/>
              <a:buFont typeface="Arial" pitchFamily="34" charset="0"/>
              <a:buNone/>
              <a:defRPr sz="2040" spc="-51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83940" indent="-41124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36902" indent="-352962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80149" indent="-343247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40415218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5612" y="6207230"/>
            <a:ext cx="1371600" cy="293816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6062" y="3982826"/>
            <a:ext cx="7632700" cy="1183205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7963" y="2864380"/>
            <a:ext cx="7619999" cy="87815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06849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7963" y="2864380"/>
            <a:ext cx="11877675" cy="87815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00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7963" y="2864380"/>
            <a:ext cx="11877675" cy="87815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4260972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4640" y="1818958"/>
            <a:ext cx="11889564" cy="20920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8543" indent="0">
              <a:buNone/>
              <a:defRPr sz="1998"/>
            </a:lvl2pPr>
            <a:lvl3pPr marL="223590" indent="0">
              <a:buNone/>
              <a:defRPr sz="1998"/>
            </a:lvl3pPr>
            <a:lvl4pPr marL="475723" indent="0">
              <a:buNone/>
              <a:defRPr sz="1798"/>
            </a:lvl4pPr>
            <a:lvl5pPr marL="738957" indent="0">
              <a:buNone/>
              <a:defRPr sz="17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244907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4640" y="1818958"/>
            <a:ext cx="11889564" cy="20920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8543" indent="0">
              <a:buNone/>
              <a:defRPr sz="1998">
                <a:solidFill>
                  <a:schemeClr val="tx1"/>
                </a:solidFill>
              </a:defRPr>
            </a:lvl2pPr>
            <a:lvl3pPr marL="223590" indent="0">
              <a:buNone/>
              <a:defRPr sz="1998">
                <a:solidFill>
                  <a:schemeClr val="tx1"/>
                </a:solidFill>
              </a:defRPr>
            </a:lvl3pPr>
            <a:lvl4pPr marL="475723" indent="0">
              <a:buNone/>
              <a:defRPr sz="1798">
                <a:solidFill>
                  <a:schemeClr val="tx1"/>
                </a:solidFill>
              </a:defRPr>
            </a:lvl4pPr>
            <a:lvl5pPr marL="738957" indent="0">
              <a:buNone/>
              <a:defRPr sz="17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26228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</a:defRPr>
            </a:lvl1pPr>
            <a:lvl2pPr marL="0" indent="0">
              <a:buNone/>
              <a:defRPr sz="1998"/>
            </a:lvl2pPr>
            <a:lvl3pPr marL="231518" indent="0">
              <a:buNone/>
              <a:tabLst/>
              <a:defRPr sz="1998"/>
            </a:lvl3pPr>
            <a:lvl4pPr marL="459866" indent="0">
              <a:buNone/>
              <a:defRPr/>
            </a:lvl4pPr>
            <a:lvl5pPr marL="68504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</a:defRPr>
            </a:lvl1pPr>
            <a:lvl2pPr marL="0" indent="0">
              <a:buNone/>
              <a:defRPr sz="1998"/>
            </a:lvl2pPr>
            <a:lvl3pPr marL="231518" indent="0">
              <a:buNone/>
              <a:tabLst/>
              <a:defRPr sz="1998"/>
            </a:lvl3pPr>
            <a:lvl4pPr marL="459866" indent="0">
              <a:buNone/>
              <a:defRPr/>
            </a:lvl4pPr>
            <a:lvl5pPr marL="68504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8022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None/>
              <a:defRPr sz="1998">
                <a:solidFill>
                  <a:schemeClr val="tx1"/>
                </a:solidFill>
              </a:defRPr>
            </a:lvl2pPr>
            <a:lvl3pPr marL="231518" indent="0">
              <a:buNone/>
              <a:tabLst/>
              <a:defRPr sz="1998">
                <a:solidFill>
                  <a:schemeClr val="tx1"/>
                </a:solidFill>
              </a:defRPr>
            </a:lvl3pPr>
            <a:lvl4pPr marL="459866" indent="0">
              <a:buNone/>
              <a:defRPr>
                <a:solidFill>
                  <a:schemeClr val="tx1"/>
                </a:solidFill>
              </a:defRPr>
            </a:lvl4pPr>
            <a:lvl5pPr marL="685041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754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None/>
              <a:defRPr sz="1998">
                <a:solidFill>
                  <a:schemeClr val="tx1"/>
                </a:solidFill>
              </a:defRPr>
            </a:lvl2pPr>
            <a:lvl3pPr marL="231518" indent="0">
              <a:buNone/>
              <a:tabLst/>
              <a:defRPr sz="1998">
                <a:solidFill>
                  <a:schemeClr val="tx1"/>
                </a:solidFill>
              </a:defRPr>
            </a:lvl3pPr>
            <a:lvl4pPr marL="459866" indent="0">
              <a:buNone/>
              <a:defRPr>
                <a:solidFill>
                  <a:schemeClr val="tx1"/>
                </a:solidFill>
              </a:defRPr>
            </a:lvl4pPr>
            <a:lvl5pPr marL="685041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90329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1" y="295277"/>
            <a:ext cx="5486401" cy="1523681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</a:defRPr>
            </a:lvl1pPr>
            <a:lvl2pPr marL="0" indent="0">
              <a:buNone/>
              <a:defRPr sz="1998"/>
            </a:lvl2pPr>
            <a:lvl3pPr marL="231518" indent="0">
              <a:buNone/>
              <a:tabLst/>
              <a:defRPr sz="1998"/>
            </a:lvl3pPr>
            <a:lvl4pPr marL="459866" indent="0">
              <a:buNone/>
              <a:defRPr/>
            </a:lvl4pPr>
            <a:lvl5pPr marL="68504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510682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220800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320" tIns="45659" rIns="91320" bIns="45659" numCol="1" rtlCol="0" anchor="ctr" anchorCtr="0" compatLnSpc="1">
            <a:prstTxWarp prst="textNoShape">
              <a:avLst/>
            </a:prstTxWarp>
          </a:bodyPr>
          <a:lstStyle/>
          <a:p>
            <a:pPr algn="ctr" defTabSz="912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8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4641" y="295277"/>
            <a:ext cx="5486401" cy="152368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1818958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None/>
              <a:defRPr sz="1998">
                <a:solidFill>
                  <a:schemeClr val="tx1"/>
                </a:solidFill>
              </a:defRPr>
            </a:lvl2pPr>
            <a:lvl3pPr marL="231518" indent="0">
              <a:buNone/>
              <a:tabLst/>
              <a:defRPr sz="1998">
                <a:solidFill>
                  <a:schemeClr val="tx1"/>
                </a:solidFill>
              </a:defRPr>
            </a:lvl3pPr>
            <a:lvl4pPr marL="459866" indent="0">
              <a:buNone/>
              <a:defRPr>
                <a:solidFill>
                  <a:schemeClr val="tx1"/>
                </a:solidFill>
              </a:defRPr>
            </a:lvl4pPr>
            <a:lvl5pPr marL="685041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3861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220800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320" tIns="45659" rIns="91320" bIns="45659" numCol="1" rtlCol="0" anchor="ctr" anchorCtr="0" compatLnSpc="1">
            <a:prstTxWarp prst="textNoShape">
              <a:avLst/>
            </a:prstTxWarp>
          </a:bodyPr>
          <a:lstStyle/>
          <a:p>
            <a:pPr algn="ctr" defTabSz="912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8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4641" y="844540"/>
            <a:ext cx="5486401" cy="1523681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3" y="2368222"/>
            <a:ext cx="5486399" cy="2648601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None/>
              <a:defRPr sz="1998">
                <a:solidFill>
                  <a:schemeClr val="tx1"/>
                </a:solidFill>
              </a:defRPr>
            </a:lvl2pPr>
            <a:lvl3pPr marL="231518" indent="0">
              <a:buNone/>
              <a:tabLst/>
              <a:defRPr sz="1998">
                <a:solidFill>
                  <a:schemeClr val="tx1"/>
                </a:solidFill>
              </a:defRPr>
            </a:lvl3pPr>
            <a:lvl4pPr marL="459866" indent="0">
              <a:buNone/>
              <a:defRPr>
                <a:solidFill>
                  <a:schemeClr val="tx1"/>
                </a:solidFill>
              </a:defRPr>
            </a:lvl4pPr>
            <a:lvl5pPr marL="685041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41" y="326889"/>
            <a:ext cx="5486401" cy="517652"/>
          </a:xfrm>
        </p:spPr>
        <p:txBody>
          <a:bodyPr/>
          <a:lstStyle>
            <a:lvl1pPr>
              <a:defRPr sz="2400">
                <a:solidFill>
                  <a:schemeClr val="accent4"/>
                </a:soli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72203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40" y="1201810"/>
            <a:ext cx="10058399" cy="3439751"/>
          </a:xfrm>
        </p:spPr>
        <p:txBody>
          <a:bodyPr/>
          <a:lstStyle>
            <a:lvl1pPr marL="180000" indent="-233105">
              <a:defRPr sz="4800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41"/>
            <a:ext cx="5486400" cy="10711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6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5107660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40" y="1201810"/>
            <a:ext cx="10058399" cy="3439751"/>
          </a:xfrm>
        </p:spPr>
        <p:txBody>
          <a:bodyPr/>
          <a:lstStyle>
            <a:lvl1pPr marL="180000" indent="-233105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41"/>
            <a:ext cx="5486400" cy="10711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6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183685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image" Target="../media/image18.png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656" r:id="rId18"/>
    <p:sldLayoutId id="2147484657" r:id="rId19"/>
    <p:sldLayoutId id="2147484658" r:id="rId20"/>
    <p:sldLayoutId id="2147484659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  <p:sldLayoutId id="2147484652" r:id="rId18"/>
    <p:sldLayoutId id="2147484653" r:id="rId19"/>
    <p:sldLayoutId id="2147484654" r:id="rId20"/>
    <p:sldLayoutId id="2147484655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0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648" r:id="rId18"/>
    <p:sldLayoutId id="2147484649" r:id="rId19"/>
    <p:sldLayoutId id="2147484650" r:id="rId20"/>
    <p:sldLayoutId id="2147484651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5" r:id="rId10"/>
    <p:sldLayoutId id="2147484570" r:id="rId11"/>
    <p:sldLayoutId id="2147484571" r:id="rId12"/>
    <p:sldLayoutId id="2147484638" r:id="rId13"/>
    <p:sldLayoutId id="2147484639" r:id="rId14"/>
    <p:sldLayoutId id="2147484641" r:id="rId15"/>
    <p:sldLayoutId id="2147484642" r:id="rId16"/>
    <p:sldLayoutId id="2147484643" r:id="rId17"/>
    <p:sldLayoutId id="2147484644" r:id="rId18"/>
    <p:sldLayoutId id="2147484645" r:id="rId19"/>
    <p:sldLayoutId id="2147484646" r:id="rId20"/>
    <p:sldLayoutId id="2147484660" r:id="rId21"/>
    <p:sldLayoutId id="2147484661" r:id="rId22"/>
    <p:sldLayoutId id="2147484662" r:id="rId23"/>
    <p:sldLayoutId id="214748466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7" cy="209403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32397" y="1944336"/>
            <a:ext cx="4298019" cy="4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16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5" r:id="rId21"/>
    <p:sldLayoutId id="2147484576" r:id="rId22"/>
    <p:sldLayoutId id="2147484577" r:id="rId23"/>
    <p:sldLayoutId id="2147484578" r:id="rId24"/>
    <p:sldLayoutId id="2147484579" r:id="rId25"/>
    <p:sldLayoutId id="2147484580" r:id="rId26"/>
    <p:sldLayoutId id="2147484581" r:id="rId27"/>
    <p:sldLayoutId id="2147484582" r:id="rId28"/>
    <p:sldLayoutId id="2147484583" r:id="rId29"/>
  </p:sldLayoutIdLst>
  <p:transition>
    <p:fade/>
  </p:transition>
  <p:txStyles>
    <p:titleStyle>
      <a:lvl1pPr algn="l" defTabSz="931710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02" baseline="0" dirty="0" smtClean="0">
          <a:ln w="3175">
            <a:noFill/>
          </a:ln>
          <a:solidFill>
            <a:schemeClr val="accent4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96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83554" marR="0" indent="-241033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charset="0"/>
        <a:buChar char="•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99216" marR="0" indent="-228347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charset="0"/>
        <a:buChar char="•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27562" marR="0" indent="-228347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charset="0"/>
        <a:buChar char="•"/>
        <a:tabLst/>
        <a:defRPr sz="18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55909" marR="0" indent="-228347" algn="l" defTabSz="93171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charset="0"/>
        <a:buChar char="•"/>
        <a:tabLst/>
        <a:defRPr sz="18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62202" indent="-232928" algn="l" defTabSz="931710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3028058" indent="-232928" algn="l" defTabSz="931710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93914" indent="-232928" algn="l" defTabSz="931710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959770" indent="-232928" algn="l" defTabSz="931710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65855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31710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97566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63421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329277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95130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260986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726842" algn="l" defTabSz="931710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aspnet/Docs/tree/master/aspnet/client-side/angular/sample/AngularSamp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3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37" y="1363662"/>
            <a:ext cx="8191500" cy="3134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03712" y="5707062"/>
            <a:ext cx="363855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ASP.NET CORE Overview</a:t>
            </a:r>
            <a:endParaRPr lang="en-US" sz="2400" b="1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7428" y="2225842"/>
            <a:ext cx="12463021" cy="913176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>
                <a:solidFill>
                  <a:srgbClr val="00B050"/>
                </a:solidFill>
              </a:rPr>
              <a:t>MVC and Web API</a:t>
            </a:r>
          </a:p>
        </p:txBody>
      </p:sp>
    </p:spTree>
    <p:extLst>
      <p:ext uri="{BB962C8B-B14F-4D97-AF65-F5344CB8AC3E}">
        <p14:creationId xmlns:p14="http://schemas.microsoft.com/office/powerpoint/2010/main" val="34964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36380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ASP .NET Architecture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256171" y="4988800"/>
            <a:ext cx="11936379" cy="1495751"/>
          </a:xfrm>
          <a:prstGeom prst="rect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ASP.NET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256171" y="3404620"/>
            <a:ext cx="3902567" cy="1474513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5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Web Forms</a:t>
            </a:r>
            <a:endParaRPr lang="en-US" sz="285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256171" y="1736388"/>
            <a:ext cx="7368494" cy="1558567"/>
          </a:xfrm>
          <a:prstGeom prst="rect">
            <a:avLst/>
          </a:prstGeom>
          <a:solidFill>
            <a:srgbClr val="46B4B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Sites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4301219" y="3404620"/>
            <a:ext cx="5041218" cy="1474513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56" b="1" u="sng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MVC</a:t>
            </a:r>
            <a:r>
              <a:rPr lang="en-US" sz="285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 + Web Pages + </a:t>
            </a:r>
            <a:r>
              <a:rPr lang="en-US" sz="2856" b="1" u="sng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Web API</a:t>
            </a:r>
            <a:endParaRPr lang="en-US" sz="2856" u="sng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9494837" y="3404620"/>
            <a:ext cx="2697712" cy="1474513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56" b="1" kern="0" spc="-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SignalR</a:t>
            </a:r>
            <a:endParaRPr lang="en-US" sz="285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7732427" y="1736389"/>
            <a:ext cx="4460123" cy="1558567"/>
          </a:xfrm>
          <a:prstGeom prst="rect">
            <a:avLst/>
          </a:prstGeom>
          <a:solidFill>
            <a:srgbClr val="46B4B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Services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180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Model-View-Controller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2021522" y="4394660"/>
            <a:ext cx="2797810" cy="1495751"/>
          </a:xfrm>
          <a:prstGeom prst="rect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View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7617150" y="4394660"/>
            <a:ext cx="2797810" cy="1495751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7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Model</a:t>
            </a:r>
            <a:endParaRPr lang="en-US" sz="5507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3420427" y="1970103"/>
            <a:ext cx="5595620" cy="1558567"/>
          </a:xfrm>
          <a:prstGeom prst="rect">
            <a:avLst/>
          </a:prstGeom>
          <a:solidFill>
            <a:srgbClr val="46B4B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Controller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5716939" y="1153459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2" name="Right Arrow 11"/>
          <p:cNvSpPr/>
          <p:nvPr/>
        </p:nvSpPr>
        <p:spPr>
          <a:xfrm rot="7669378">
            <a:off x="5142234" y="3778193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ight Arrow 12"/>
          <p:cNvSpPr/>
          <p:nvPr/>
        </p:nvSpPr>
        <p:spPr>
          <a:xfrm rot="2206537">
            <a:off x="6511684" y="3778194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4" name="Right Arrow 13"/>
          <p:cNvSpPr/>
          <p:nvPr/>
        </p:nvSpPr>
        <p:spPr>
          <a:xfrm>
            <a:off x="5716939" y="5143408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4" name="TextBox 3"/>
          <p:cNvSpPr txBox="1"/>
          <p:nvPr/>
        </p:nvSpPr>
        <p:spPr>
          <a:xfrm>
            <a:off x="6463021" y="983469"/>
            <a:ext cx="1507129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6" dirty="0"/>
              <a:t>Request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7869" y="3783020"/>
            <a:ext cx="1391967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6" dirty="0"/>
              <a:t>Update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11829" y="3783020"/>
            <a:ext cx="1391967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6" dirty="0"/>
              <a:t>Update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5425" y="5623594"/>
            <a:ext cx="2586763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56" dirty="0"/>
              <a:t>Get Data From</a:t>
            </a:r>
          </a:p>
        </p:txBody>
      </p:sp>
    </p:spTree>
    <p:extLst>
      <p:ext uri="{BB962C8B-B14F-4D97-AF65-F5344CB8AC3E}">
        <p14:creationId xmlns:p14="http://schemas.microsoft.com/office/powerpoint/2010/main" val="502855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ASP.NET MVC Web Project </a:t>
            </a:r>
            <a:r>
              <a:rPr lang="en-US" sz="4896" b="1" dirty="0" smtClean="0"/>
              <a:t>Template</a:t>
            </a:r>
            <a:endParaRPr lang="en-US" sz="4896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1" y="1090874"/>
            <a:ext cx="6984810" cy="544744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730084" y="3613837"/>
            <a:ext cx="1010320" cy="97146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4339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0" y="1388482"/>
            <a:ext cx="11866896" cy="433031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Project Files and Configuration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593848" y="1695841"/>
            <a:ext cx="504793" cy="39811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100190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Tag Helpers: Evolution of HTML Forms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9" y="1841926"/>
            <a:ext cx="6994525" cy="18554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37" y="3488968"/>
            <a:ext cx="5692766" cy="1942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620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Tag Helpers in Views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0" y="995937"/>
            <a:ext cx="10228929" cy="574600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584970" y="2253791"/>
            <a:ext cx="7383110" cy="75774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9" name="Rounded Rectangle 8"/>
          <p:cNvSpPr/>
          <p:nvPr/>
        </p:nvSpPr>
        <p:spPr>
          <a:xfrm>
            <a:off x="3012413" y="3383210"/>
            <a:ext cx="6295073" cy="58035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0" name="Rounded Rectangle 9"/>
          <p:cNvSpPr/>
          <p:nvPr/>
        </p:nvSpPr>
        <p:spPr>
          <a:xfrm>
            <a:off x="3381568" y="4145995"/>
            <a:ext cx="6295073" cy="92503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805359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1" y="1090874"/>
            <a:ext cx="7024930" cy="547873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ASP.NET Web API Project </a:t>
            </a:r>
            <a:r>
              <a:rPr lang="en-US" sz="4896" b="1" dirty="0" smtClean="0"/>
              <a:t>Template</a:t>
            </a:r>
            <a:endParaRPr lang="en-US" sz="4896" b="1" dirty="0"/>
          </a:p>
        </p:txBody>
      </p:sp>
      <p:sp>
        <p:nvSpPr>
          <p:cNvPr id="8" name="Rounded Rectangle 7"/>
          <p:cNvSpPr/>
          <p:nvPr/>
        </p:nvSpPr>
        <p:spPr>
          <a:xfrm>
            <a:off x="972343" y="3613837"/>
            <a:ext cx="1010320" cy="97146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799923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Consuming Web APIs</a:t>
            </a:r>
          </a:p>
        </p:txBody>
      </p:sp>
      <p:sp>
        <p:nvSpPr>
          <p:cNvPr id="4" name="Rectangle 3"/>
          <p:cNvSpPr/>
          <p:nvPr/>
        </p:nvSpPr>
        <p:spPr bwMode="gray">
          <a:xfrm>
            <a:off x="1059857" y="2838271"/>
            <a:ext cx="2797810" cy="2022045"/>
          </a:xfrm>
          <a:prstGeom prst="rect">
            <a:avLst/>
          </a:prstGeom>
          <a:solidFill>
            <a:srgbClr val="1D438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MVC App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8574097" y="2964330"/>
            <a:ext cx="2797810" cy="1769924"/>
          </a:xfrm>
          <a:prstGeom prst="rect">
            <a:avLst/>
          </a:prstGeom>
          <a:solidFill>
            <a:srgbClr val="80B94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7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HTML5 App</a:t>
            </a:r>
            <a:endParaRPr lang="en-US" sz="5507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5066647" y="1220289"/>
            <a:ext cx="2301222" cy="1558567"/>
          </a:xfrm>
          <a:prstGeom prst="rect">
            <a:avLst/>
          </a:prstGeom>
          <a:solidFill>
            <a:srgbClr val="46B4B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Web API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400000">
            <a:off x="5716939" y="3682473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9" name="Right Arrow 8"/>
          <p:cNvSpPr/>
          <p:nvPr/>
        </p:nvSpPr>
        <p:spPr>
          <a:xfrm rot="7669378">
            <a:off x="4161986" y="3136802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0" name="Right Arrow 9"/>
          <p:cNvSpPr/>
          <p:nvPr/>
        </p:nvSpPr>
        <p:spPr>
          <a:xfrm rot="2206537">
            <a:off x="7115843" y="3183530"/>
            <a:ext cx="997886" cy="49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6" name="Rectangle 15"/>
          <p:cNvSpPr/>
          <p:nvPr/>
        </p:nvSpPr>
        <p:spPr bwMode="gray">
          <a:xfrm>
            <a:off x="4816977" y="4659372"/>
            <a:ext cx="2797810" cy="2022045"/>
          </a:xfrm>
          <a:prstGeom prst="rect">
            <a:avLst/>
          </a:prstGeom>
          <a:solidFill>
            <a:srgbClr val="E9862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22" tIns="46622" rIns="46622" bIns="466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506" b="1" kern="0" spc="-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rPr>
              <a:t>Mobile App</a:t>
            </a:r>
            <a:endParaRPr lang="en-US" sz="5506" kern="0" spc="-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30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Controller -&gt; View -&gt; Web API</a:t>
            </a:r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389400" y="6391451"/>
            <a:ext cx="11919423" cy="525735"/>
          </a:xfrm>
          <a:prstGeom prst="rect">
            <a:avLst/>
          </a:prstGeom>
        </p:spPr>
        <p:txBody>
          <a:bodyPr vert="horz" lIns="93260" tIns="46630" rIns="93260" bIns="46630" rtlCol="0">
            <a:normAutofit fontScale="85000" lnSpcReduction="10000"/>
          </a:bodyPr>
          <a:lstStyle>
            <a:lvl1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kern="1200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  <a:lvl2pPr marL="317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sz="2000" kern="1200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403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defRPr sz="2800" kern="1200"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604963" indent="-346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defRPr sz="2400" kern="1200"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94151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defRPr sz="2400" kern="1200"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24"/>
              </a:spcBef>
              <a:spcAft>
                <a:spcPts val="0"/>
              </a:spcAft>
            </a:pPr>
            <a:r>
              <a:rPr lang="en-US" sz="2856" i="1" dirty="0">
                <a:solidFill>
                  <a:schemeClr val="bg1"/>
                </a:solidFill>
                <a:hlinkClick r:id="rId4"/>
              </a:rPr>
              <a:t>https://github.com/aspnet/Docs/tree/master/aspnet/client-side/angular/sample/AngularSample</a:t>
            </a:r>
            <a:r>
              <a:rPr lang="en-US" sz="2856" i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70" y="995938"/>
            <a:ext cx="5479045" cy="51584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640" y="1279612"/>
            <a:ext cx="7140244" cy="482816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985372" y="2722231"/>
            <a:ext cx="2867267" cy="10914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3" name="Rounded Rectangle 12"/>
          <p:cNvSpPr/>
          <p:nvPr/>
        </p:nvSpPr>
        <p:spPr>
          <a:xfrm>
            <a:off x="6295955" y="2947692"/>
            <a:ext cx="3680452" cy="24980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4001028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 is this person?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5116" y="2959032"/>
            <a:ext cx="4481736" cy="1661866"/>
            <a:chOff x="-1023210" y="2520806"/>
            <a:chExt cx="4482372" cy="1662102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0500" y="3332162"/>
              <a:ext cx="3217862" cy="0"/>
            </a:xfrm>
            <a:prstGeom prst="line">
              <a:avLst/>
            </a:prstGeom>
            <a:ln>
              <a:solidFill>
                <a:srgbClr val="16ACEE"/>
              </a:solidFill>
              <a:headEnd type="none"/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-1023210" y="2520806"/>
              <a:ext cx="4431572" cy="654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48" tIns="19048" rIns="19048" bIns="19048" numCol="1" spcCol="14288" rtlCol="0" anchor="ctr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rgbClr val="404040"/>
                  </a:solidFill>
                  <a:cs typeface="Arial"/>
                </a:rPr>
                <a:t>Karthikeyan VK</a:t>
              </a:r>
              <a:endParaRPr lang="en-US" sz="2000" dirty="0">
                <a:solidFill>
                  <a:srgbClr val="404040"/>
                </a:solidFill>
                <a:cs typeface="Arial"/>
              </a:endParaRPr>
            </a:p>
            <a:p>
              <a:pPr algn="r"/>
              <a:r>
                <a:rPr lang="en-US" sz="2000" dirty="0" smtClean="0">
                  <a:solidFill>
                    <a:srgbClr val="404040"/>
                  </a:solidFill>
                  <a:latin typeface="Segoe UI Light"/>
                  <a:cs typeface="Arial"/>
                </a:rPr>
                <a:t>Microsoft Azure MVP</a:t>
              </a:r>
              <a:endParaRPr lang="en-US" sz="2000" dirty="0">
                <a:solidFill>
                  <a:srgbClr val="404040"/>
                </a:solidFill>
                <a:latin typeface="Segoe UI Light"/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2674" y="3370262"/>
              <a:ext cx="2786488" cy="812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dirty="0" smtClean="0">
                  <a:solidFill>
                    <a:srgbClr val="404040"/>
                  </a:solidFill>
                  <a:latin typeface="Segoe UI Light"/>
                  <a:cs typeface="Arial"/>
                </a:rPr>
                <a:t>Karthik_3030@yahoo.com</a:t>
              </a:r>
              <a:endParaRPr lang="en-US" dirty="0" smtClean="0">
                <a:solidFill>
                  <a:srgbClr val="404040"/>
                </a:solidFill>
                <a:latin typeface="Segoe UI Light"/>
                <a:cs typeface="Arial"/>
              </a:endParaRPr>
            </a:p>
            <a:p>
              <a:pPr algn="r">
                <a:lnSpc>
                  <a:spcPct val="130000"/>
                </a:lnSpc>
              </a:pPr>
              <a:r>
                <a:rPr lang="en-US" dirty="0" smtClean="0">
                  <a:solidFill>
                    <a:srgbClr val="404040"/>
                  </a:solidFill>
                  <a:latin typeface="Segoe UI Light"/>
                  <a:cs typeface="Arial"/>
                </a:rPr>
                <a:t>@</a:t>
              </a:r>
              <a:r>
                <a:rPr lang="en-US" dirty="0" smtClean="0">
                  <a:solidFill>
                    <a:srgbClr val="404040"/>
                  </a:solidFill>
                  <a:latin typeface="Segoe UI Light"/>
                  <a:cs typeface="Arial"/>
                </a:rPr>
                <a:t>karthik3030</a:t>
              </a:r>
              <a:endParaRPr lang="en-US" dirty="0" smtClean="0">
                <a:solidFill>
                  <a:srgbClr val="404040"/>
                </a:solidFill>
                <a:latin typeface="Segoe UI Light"/>
                <a:cs typeface="A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27751" y="1568469"/>
            <a:ext cx="3318982" cy="5086927"/>
            <a:chOff x="4519512" y="1537855"/>
            <a:chExt cx="3254199" cy="4987636"/>
          </a:xfrm>
        </p:grpSpPr>
        <p:grpSp>
          <p:nvGrpSpPr>
            <p:cNvPr id="5" name="Group 4"/>
            <p:cNvGrpSpPr/>
            <p:nvPr/>
          </p:nvGrpSpPr>
          <p:grpSpPr>
            <a:xfrm>
              <a:off x="4519512" y="1731084"/>
              <a:ext cx="3190810" cy="4611295"/>
              <a:chOff x="3625672" y="1592263"/>
              <a:chExt cx="5386937" cy="778509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25672" y="1592263"/>
                <a:ext cx="1943099" cy="7772399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658346" y="1604963"/>
                <a:ext cx="2354263" cy="777239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5986475" y="1537855"/>
              <a:ext cx="1787236" cy="498763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60" tIns="93260" rIns="34977" bIns="34977" rtlCol="0" anchor="b" anchorCtr="0"/>
            <a:lstStyle/>
            <a:p>
              <a:pPr algn="ctr" defTabSz="950961"/>
              <a:endParaRPr lang="en-IN" sz="81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25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Angular App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56" y="596250"/>
            <a:ext cx="6589354" cy="580814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314535" y="3500320"/>
            <a:ext cx="4010816" cy="94619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1" y="1494945"/>
            <a:ext cx="6479650" cy="4410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1490586" y="3500319"/>
            <a:ext cx="5091189" cy="197212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125391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6171" y="233152"/>
            <a:ext cx="11919423" cy="762786"/>
          </a:xfrm>
        </p:spPr>
        <p:txBody>
          <a:bodyPr>
            <a:noAutofit/>
          </a:bodyPr>
          <a:lstStyle/>
          <a:p>
            <a:r>
              <a:rPr lang="en-US" sz="4896" b="1" dirty="0"/>
              <a:t>Web API Controller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3" y="1495546"/>
            <a:ext cx="8335142" cy="52264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524" y="1080018"/>
            <a:ext cx="6227070" cy="3118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ounded Rectangle 17"/>
          <p:cNvSpPr/>
          <p:nvPr/>
        </p:nvSpPr>
        <p:spPr>
          <a:xfrm>
            <a:off x="2185216" y="3547221"/>
            <a:ext cx="2195571" cy="34972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47758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+mj-lt"/>
              </a:rPr>
              <a:t>References</a:t>
            </a:r>
            <a:endParaRPr lang="en-US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7688" y="1212850"/>
            <a:ext cx="11339512" cy="6931128"/>
          </a:xfrm>
        </p:spPr>
        <p:txBody>
          <a:bodyPr/>
          <a:lstStyle/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http://</a:t>
            </a:r>
            <a:r>
              <a:rPr lang="en-US" sz="3200" dirty="0" smtClean="0">
                <a:solidFill>
                  <a:schemeClr val="bg1"/>
                </a:solidFill>
              </a:rPr>
              <a:t>bit.do/arch-aspnetcore2ebook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https://docs.microsoft.com/en-us/dotnet/standard/modern-web-apps-azure-architecture</a:t>
            </a:r>
            <a:r>
              <a:rPr lang="en-US" sz="3200" dirty="0" smtClean="0">
                <a:solidFill>
                  <a:schemeClr val="bg1"/>
                </a:solidFill>
              </a:rPr>
              <a:t>/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smtClean="0">
                <a:solidFill>
                  <a:schemeClr val="bg1"/>
                </a:solidFill>
              </a:rPr>
              <a:t>docs.microsoft.com/en-us/aspnet/core/tutorials/first-web-api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https://docs.microsoft.com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5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licdn.com/mpr/mpr/AAEAAQAAAAAAAAGSAAAAJDI3ZDJiYTgzLWNjYzUtNGQwOS05OGQ5LWFlNDlhN2Y1NzQwO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563" y="-153052"/>
            <a:ext cx="12473570" cy="714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837700"/>
          </a:xfrm>
        </p:spPr>
        <p:txBody>
          <a:bodyPr/>
          <a:lstStyle/>
          <a:p>
            <a:r>
              <a:rPr lang="en-US" dirty="0" smtClean="0"/>
              <a:t>Let’s connect</a:t>
            </a:r>
          </a:p>
          <a:p>
            <a:endParaRPr lang="en-US" dirty="0"/>
          </a:p>
          <a:p>
            <a:r>
              <a:rPr lang="en-US" sz="2800" dirty="0" smtClean="0"/>
              <a:t>Karthik_3030@yahoo.com</a:t>
            </a:r>
            <a:endParaRPr lang="en-US" sz="2800" dirty="0" smtClean="0"/>
          </a:p>
          <a:p>
            <a:r>
              <a:rPr lang="en-US" sz="2800" dirty="0" smtClean="0"/>
              <a:t>@</a:t>
            </a:r>
            <a:r>
              <a:rPr lang="en-US" sz="2800" dirty="0" smtClean="0"/>
              <a:t>karthik3030</a:t>
            </a:r>
            <a:endParaRPr lang="en-US" sz="2800" dirty="0" smtClean="0"/>
          </a:p>
          <a:p>
            <a:r>
              <a:rPr lang="en-US" sz="2800" dirty="0" smtClean="0"/>
              <a:t>https://</a:t>
            </a:r>
            <a:r>
              <a:rPr lang="en-US" sz="2800" dirty="0"/>
              <a:t>github.com/karthikeyanVK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3010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27428" y="2225842"/>
            <a:ext cx="12463021" cy="913176"/>
          </a:xfrm>
          <a:prstGeom prst="rect">
            <a:avLst/>
          </a:prstGeom>
        </p:spPr>
        <p:txBody>
          <a:bodyPr vert="horz" lIns="93260" tIns="46630" rIns="93260" bIns="4663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>
                <a:solidFill>
                  <a:srgbClr val="00B050"/>
                </a:solidFill>
              </a:rPr>
              <a:t>A Quick Overview of ASP.NET Core</a:t>
            </a:r>
          </a:p>
        </p:txBody>
      </p:sp>
    </p:spTree>
    <p:extLst>
      <p:ext uri="{BB962C8B-B14F-4D97-AF65-F5344CB8AC3E}">
        <p14:creationId xmlns:p14="http://schemas.microsoft.com/office/powerpoint/2010/main" val="7666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8352" y="1303037"/>
            <a:ext cx="8605343" cy="5049937"/>
            <a:chOff x="2017310" y="1277604"/>
            <a:chExt cx="8437377" cy="4951368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320102" y="5042545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API</a:t>
              </a: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017310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Active Server Pages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(Classic ASP)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168706" y="1277605"/>
              <a:ext cx="1983189" cy="351557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(Web Forms)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320102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MVC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1/2/3/4/5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320102" y="3606752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Pages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8471498" y="1277604"/>
              <a:ext cx="1983189" cy="495136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MVC 6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Unified MVC, Web API and Web Pages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58352" y="1303037"/>
            <a:ext cx="8605343" cy="5049937"/>
            <a:chOff x="2017310" y="1277604"/>
            <a:chExt cx="8437377" cy="495136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320102" y="5042545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API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017310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Active Server Pages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(Classic ASP)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168706" y="1277605"/>
              <a:ext cx="1983189" cy="351557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(Web Forms)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6320102" y="1277604"/>
              <a:ext cx="1983189" cy="20617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MVC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1/2/3/4/5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6320102" y="3606752"/>
              <a:ext cx="1983189" cy="11864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Web Pages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471498" y="1277604"/>
              <a:ext cx="1983189" cy="495136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ASP.NET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strike="sngStrike" dirty="0">
                  <a:solidFill>
                    <a:srgbClr val="FF0000"/>
                  </a:solidFill>
                  <a:ea typeface="Segoe UI" pitchFamily="34" charset="0"/>
                  <a:cs typeface="Segoe UI" pitchFamily="34" charset="0"/>
                </a:rPr>
                <a:t>MVC 6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Core MVC</a:t>
              </a: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Unified MVC, Web API and Web Pages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9757" y="295730"/>
            <a:ext cx="8776962" cy="917444"/>
          </a:xfrm>
        </p:spPr>
        <p:txBody>
          <a:bodyPr>
            <a:normAutofit/>
          </a:bodyPr>
          <a:lstStyle/>
          <a:p>
            <a:r>
              <a:rPr lang="en-US" dirty="0"/>
              <a:t>Evolution of ASP and ASP .NET</a:t>
            </a:r>
          </a:p>
        </p:txBody>
      </p:sp>
    </p:spTree>
    <p:extLst>
      <p:ext uri="{BB962C8B-B14F-4D97-AF65-F5344CB8AC3E}">
        <p14:creationId xmlns:p14="http://schemas.microsoft.com/office/powerpoint/2010/main" val="16271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17134" y="1380457"/>
            <a:ext cx="10047432" cy="4402457"/>
            <a:chOff x="1290561" y="1353513"/>
            <a:chExt cx="9851318" cy="4316526"/>
          </a:xfrm>
        </p:grpSpPr>
        <p:grpSp>
          <p:nvGrpSpPr>
            <p:cNvPr id="2" name="Group 1"/>
            <p:cNvGrpSpPr/>
            <p:nvPr/>
          </p:nvGrpSpPr>
          <p:grpSpPr>
            <a:xfrm>
              <a:off x="1290561" y="1353513"/>
              <a:ext cx="9452315" cy="4316526"/>
              <a:chOff x="1900981" y="1380156"/>
              <a:chExt cx="9641853" cy="4403081"/>
            </a:xfrm>
          </p:grpSpPr>
          <p:sp>
            <p:nvSpPr>
              <p:cNvPr id="4" name="Rounded Rectangle 3"/>
              <p:cNvSpPr/>
              <p:nvPr/>
            </p:nvSpPr>
            <p:spPr bwMode="auto">
              <a:xfrm rot="19996717">
                <a:off x="1900981" y="1485603"/>
                <a:ext cx="1737342" cy="177910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3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C# 6.0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>
                <a:off x="4115613" y="4387424"/>
                <a:ext cx="2331838" cy="139581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.NET Framework 4.6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 bwMode="auto">
              <a:xfrm>
                <a:off x="4115612" y="2484438"/>
                <a:ext cx="4828636" cy="177910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ASP.NET 5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(runs on .NET Core 5 or .NET Framework 4.5.2+)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 bwMode="auto">
              <a:xfrm rot="1600541">
                <a:off x="9248151" y="1380156"/>
                <a:ext cx="2294683" cy="2067800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ASP.NET 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MVC 6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 bwMode="auto">
              <a:xfrm>
                <a:off x="6564043" y="4387424"/>
                <a:ext cx="2380206" cy="139581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.NET Core 5</a:t>
                </a:r>
              </a:p>
            </p:txBody>
          </p:sp>
        </p:grpSp>
        <p:sp>
          <p:nvSpPr>
            <p:cNvPr id="10" name="Rounded Rectangle 9"/>
            <p:cNvSpPr/>
            <p:nvPr/>
          </p:nvSpPr>
          <p:spPr bwMode="auto">
            <a:xfrm rot="20681468">
              <a:off x="9169766" y="4018108"/>
              <a:ext cx="1972113" cy="1125930"/>
            </a:xfrm>
            <a:prstGeom prst="roundRect">
              <a:avLst/>
            </a:prstGeom>
            <a:solidFill>
              <a:srgbClr val="80B9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19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SignalR</a:t>
              </a:r>
              <a:r>
                <a:rPr lang="en-US" sz="31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17134" y="1381805"/>
            <a:ext cx="9956999" cy="4401110"/>
            <a:chOff x="1290561" y="1354834"/>
            <a:chExt cx="9762650" cy="4315205"/>
          </a:xfrm>
        </p:grpSpPr>
        <p:grpSp>
          <p:nvGrpSpPr>
            <p:cNvPr id="13" name="Group 12"/>
            <p:cNvGrpSpPr/>
            <p:nvPr/>
          </p:nvGrpSpPr>
          <p:grpSpPr>
            <a:xfrm>
              <a:off x="1290561" y="1354834"/>
              <a:ext cx="9452002" cy="4315205"/>
              <a:chOff x="1900981" y="1381504"/>
              <a:chExt cx="9641534" cy="4401733"/>
            </a:xfrm>
          </p:grpSpPr>
          <p:sp>
            <p:nvSpPr>
              <p:cNvPr id="16" name="Rounded Rectangle 15"/>
              <p:cNvSpPr/>
              <p:nvPr/>
            </p:nvSpPr>
            <p:spPr bwMode="auto">
              <a:xfrm rot="19996717">
                <a:off x="1900981" y="1485603"/>
                <a:ext cx="1737342" cy="177910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3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C# 6.0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 bwMode="auto">
              <a:xfrm>
                <a:off x="4115613" y="4387424"/>
                <a:ext cx="2331838" cy="139581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.NET Framework 4.6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 bwMode="auto">
              <a:xfrm>
                <a:off x="4115612" y="2484438"/>
                <a:ext cx="4828636" cy="177910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ASP.NET</a:t>
                </a:r>
                <a:r>
                  <a:rPr lang="en-US" sz="2400" strike="sngStrike" dirty="0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rPr>
                  <a:t> 5 </a:t>
                </a: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Core 1.0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(runs on .NET Core</a:t>
                </a:r>
                <a:r>
                  <a:rPr lang="en-US" sz="2400" strike="sngStrike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2400" strike="sngStrike" dirty="0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rPr>
                  <a:t>5</a:t>
                </a:r>
                <a:r>
                  <a:rPr lang="en-US" sz="2400" strike="sngStrike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1.0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or .NET Framework 4.5.2+)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 bwMode="auto">
              <a:xfrm rot="1600541">
                <a:off x="9253833" y="1381504"/>
                <a:ext cx="2288682" cy="2067800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ASP.NET 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strike="sngStrike" dirty="0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rPr>
                  <a:t>MVC 6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1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Core MVC</a:t>
                </a:r>
              </a:p>
            </p:txBody>
          </p:sp>
          <p:sp>
            <p:nvSpPr>
              <p:cNvPr id="22" name="Rounded Rectangle 21"/>
              <p:cNvSpPr/>
              <p:nvPr/>
            </p:nvSpPr>
            <p:spPr bwMode="auto">
              <a:xfrm>
                <a:off x="6564043" y="4387424"/>
                <a:ext cx="2380206" cy="1395813"/>
              </a:xfrm>
              <a:prstGeom prst="roundRect">
                <a:avLst/>
              </a:prstGeom>
              <a:solidFill>
                <a:srgbClr val="80B94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strike="sngStrike" dirty="0">
                    <a:solidFill>
                      <a:srgbClr val="FF0000"/>
                    </a:solidFill>
                    <a:ea typeface="Segoe UI" pitchFamily="34" charset="0"/>
                    <a:cs typeface="Segoe UI" pitchFamily="34" charset="0"/>
                  </a:rPr>
                  <a:t>.NET Core 5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.NET Core 1.0</a:t>
                </a:r>
              </a:p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" name="Rounded Rectangle 13"/>
            <p:cNvSpPr/>
            <p:nvPr/>
          </p:nvSpPr>
          <p:spPr bwMode="auto">
            <a:xfrm rot="20681468">
              <a:off x="9081098" y="4018108"/>
              <a:ext cx="1972113" cy="1125930"/>
            </a:xfrm>
            <a:prstGeom prst="roundRect">
              <a:avLst/>
            </a:prstGeom>
            <a:solidFill>
              <a:srgbClr val="80B9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19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SignalR</a:t>
              </a:r>
              <a:r>
                <a:rPr lang="en-US" sz="31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3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919" y="295730"/>
            <a:ext cx="7862639" cy="917444"/>
          </a:xfrm>
        </p:spPr>
        <p:txBody>
          <a:bodyPr>
            <a:normAutofit/>
          </a:bodyPr>
          <a:lstStyle/>
          <a:p>
            <a:r>
              <a:rPr lang="en-US" dirty="0"/>
              <a:t>Names &amp; Version Numbers</a:t>
            </a:r>
          </a:p>
        </p:txBody>
      </p:sp>
    </p:spTree>
    <p:extLst>
      <p:ext uri="{BB962C8B-B14F-4D97-AF65-F5344CB8AC3E}">
        <p14:creationId xmlns:p14="http://schemas.microsoft.com/office/powerpoint/2010/main" val="98949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4"/>
          <a:stretch/>
        </p:blipFill>
        <p:spPr>
          <a:xfrm>
            <a:off x="641248" y="1213171"/>
            <a:ext cx="10938755" cy="52097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248" y="295727"/>
            <a:ext cx="10938755" cy="917444"/>
          </a:xfrm>
        </p:spPr>
        <p:txBody>
          <a:bodyPr>
            <a:normAutofit/>
          </a:bodyPr>
          <a:lstStyle/>
          <a:p>
            <a:r>
              <a:rPr lang="en-US" dirty="0"/>
              <a:t>ASP.NET Core High-Level Overview</a:t>
            </a:r>
          </a:p>
        </p:txBody>
      </p:sp>
    </p:spTree>
    <p:extLst>
      <p:ext uri="{BB962C8B-B14F-4D97-AF65-F5344CB8AC3E}">
        <p14:creationId xmlns:p14="http://schemas.microsoft.com/office/powerpoint/2010/main" val="107729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6892" y="295727"/>
            <a:ext cx="5942692" cy="917444"/>
          </a:xfrm>
        </p:spPr>
        <p:txBody>
          <a:bodyPr>
            <a:normAutofit/>
          </a:bodyPr>
          <a:lstStyle/>
          <a:p>
            <a:r>
              <a:rPr lang="en-US" dirty="0"/>
              <a:t>Compilation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90" y="1409910"/>
            <a:ext cx="8442405" cy="47983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6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6945" y="295730"/>
            <a:ext cx="9782586" cy="917444"/>
          </a:xfrm>
        </p:spPr>
        <p:txBody>
          <a:bodyPr>
            <a:normAutofit/>
          </a:bodyPr>
          <a:lstStyle/>
          <a:p>
            <a:r>
              <a:rPr lang="en-US" dirty="0"/>
              <a:t>What About .NET Framework 4.6?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7249" y="1213174"/>
            <a:ext cx="11201979" cy="5487123"/>
            <a:chOff x="616453" y="1212849"/>
            <a:chExt cx="11203568" cy="54879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12876"/>
            <a:stretch/>
          </p:blipFill>
          <p:spPr>
            <a:xfrm>
              <a:off x="616453" y="1212849"/>
              <a:ext cx="11203568" cy="548790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009376" y="3889582"/>
              <a:ext cx="676369" cy="704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17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98359" y="295730"/>
            <a:ext cx="8639759" cy="917444"/>
          </a:xfrm>
        </p:spPr>
        <p:txBody>
          <a:bodyPr>
            <a:normAutofit/>
          </a:bodyPr>
          <a:lstStyle/>
          <a:p>
            <a:r>
              <a:rPr lang="en-US" dirty="0"/>
              <a:t>How about Entity Framework?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46" y="1213174"/>
            <a:ext cx="9356984" cy="5260734"/>
          </a:xfrm>
          <a:prstGeom prst="rect">
            <a:avLst/>
          </a:prstGeom>
        </p:spPr>
      </p:pic>
      <p:sp>
        <p:nvSpPr>
          <p:cNvPr id="2" name="Can 1"/>
          <p:cNvSpPr/>
          <p:nvPr/>
        </p:nvSpPr>
        <p:spPr bwMode="auto">
          <a:xfrm>
            <a:off x="9018425" y="5161897"/>
            <a:ext cx="914270" cy="1215980"/>
          </a:xfrm>
          <a:prstGeom prst="can">
            <a:avLst/>
          </a:prstGeom>
          <a:solidFill>
            <a:srgbClr val="B6DF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DB</a:t>
            </a:r>
          </a:p>
        </p:txBody>
      </p:sp>
      <p:sp>
        <p:nvSpPr>
          <p:cNvPr id="5" name="Cloud 4"/>
          <p:cNvSpPr/>
          <p:nvPr/>
        </p:nvSpPr>
        <p:spPr bwMode="auto">
          <a:xfrm>
            <a:off x="8641297" y="3787317"/>
            <a:ext cx="1668526" cy="914270"/>
          </a:xfrm>
          <a:prstGeom prst="cloud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ORM</a:t>
            </a:r>
          </a:p>
        </p:txBody>
      </p:sp>
      <p:sp>
        <p:nvSpPr>
          <p:cNvPr id="6" name="Flowchart: Multidocument 5"/>
          <p:cNvSpPr/>
          <p:nvPr/>
        </p:nvSpPr>
        <p:spPr bwMode="auto">
          <a:xfrm>
            <a:off x="8595315" y="2130619"/>
            <a:ext cx="1760493" cy="1196389"/>
          </a:xfrm>
          <a:prstGeom prst="flowChartMultidocumen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Entities in Code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9455521" y="3327008"/>
            <a:ext cx="240269" cy="46031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flipV="1">
            <a:off x="9024607" y="3327008"/>
            <a:ext cx="240269" cy="46031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 flipV="1">
            <a:off x="9578661" y="4701588"/>
            <a:ext cx="240269" cy="46031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9147747" y="4701588"/>
            <a:ext cx="240269" cy="46031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D138E69B-724A-4446-A2DA-FF3B08B1663E}"/>
    </a:ext>
  </a:extLst>
</a:theme>
</file>

<file path=ppt/theme/theme3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4.xml><?xml version="1.0" encoding="utf-8"?>
<a:theme xmlns:a="http://schemas.openxmlformats.org/drawingml/2006/main" name="Gartner Template Master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5.xml><?xml version="1.0" encoding="utf-8"?>
<a:theme xmlns:a="http://schemas.openxmlformats.org/drawingml/2006/main" name="3_Template (March 2016)">
  <a:themeElements>
    <a:clrScheme name="MC2">
      <a:dk1>
        <a:srgbClr val="262D32"/>
      </a:dk1>
      <a:lt1>
        <a:srgbClr val="FFFFFF"/>
      </a:lt1>
      <a:dk2>
        <a:srgbClr val="0178D7"/>
      </a:dk2>
      <a:lt2>
        <a:srgbClr val="F7F8F7"/>
      </a:lt2>
      <a:accent1>
        <a:srgbClr val="67297B"/>
      </a:accent1>
      <a:accent2>
        <a:srgbClr val="0078D7"/>
      </a:accent2>
      <a:accent3>
        <a:srgbClr val="FBD116"/>
      </a:accent3>
      <a:accent4>
        <a:srgbClr val="00B0F0"/>
      </a:accent4>
      <a:accent5>
        <a:srgbClr val="F3472F"/>
      </a:accent5>
      <a:accent6>
        <a:srgbClr val="EC008C"/>
      </a:accent6>
      <a:hlink>
        <a:srgbClr val="0178D7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" id="{67FAA352-B2C8-44C1-9D64-1BBF1A5C5A77}" vid="{6DB45715-9256-4D34-9929-871A11C9B37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6" ma:contentTypeDescription="" ma:contentTypeScope="" ma:versionID="d383a91d1b86d4650368c84defa1a2c1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2cfdfd5a193d92c0d7e2d70576dfb5fb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_ip_UnifiedCompliancePolicyUIAction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d12e2661e9634d9aa98bbb375f31aced>
    <Event_x0020_Start_x0020_Date xmlns="01c77077-aee4-4b5f-bd4e-9cd40a6fff29">2017-05-10T07:00:00+00:00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iaa5f83406f94009a0f6a3e890699ff7>
    <External_x0020_Speaker xmlns="01c77077-aee4-4b5f-bd4e-9cd40a6fff29">Keith Ballinger; Thomas Dohmke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2017-05-11T07:00:00+00:00</Presentation_x0020_Date>
    <fc15c16204564de583b4c942b10d19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developers</TermName>
          <TermId xmlns="http://schemas.microsoft.com/office/infopath/2007/PartnerControls">8e4a08dc-5d95-4156-ab65-f22579a1592a</TermId>
        </TermInfo>
      </Terms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_ip_UnifiedCompliancePolicyProperties xmlns="http://schemas.microsoft.com/sharepoint/v3" xsi:nil="true"/>
    <Session_x0020_Code xmlns="01c77077-aee4-4b5f-bd4e-9cd40a6fff29">B8072</Session_x0020_Code>
    <Event_x0020_End_x0020_Date xmlns="01c77077-aee4-4b5f-bd4e-9cd40a6fff29">2017-05-12T07:00:00+00:00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NumberofDownloads xmlns="230e9df3-be65-4c73-a93b-d1236ebd677e" xsi:nil="true"/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2017</TermName>
          <TermId xmlns="http://schemas.microsoft.com/office/infopath/2007/PartnerControls">0407fc0d-d203-4d0a-848e-0398e286e7e2</TermId>
        </TermInfo>
      </Terms>
    </TaxKeywordTaxHTField>
    <TaxCatchAll xmlns="230e9df3-be65-4c73-a93b-d1236ebd677e">
      <Value>47</Value>
      <Value>53</Value>
      <Value>52</Value>
      <Value>316</Value>
      <Value>315</Value>
    </TaxCatchAl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8956B-D258-40C7-8C24-091EC53E3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ff673fc-3231-4e3a-893b-6d7f7cd32766"/>
    <ds:schemaRef ds:uri="http://schemas.microsoft.com/office/2006/documentManagement/types"/>
    <ds:schemaRef ds:uri="01c77077-aee4-4b5f-bd4e-9cd40a6fff29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Microsoft_Build2017_Template</Template>
  <TotalTime>964</TotalTime>
  <Words>401</Words>
  <Application>Microsoft Office PowerPoint</Application>
  <PresentationFormat>Custom</PresentationFormat>
  <Paragraphs>142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5-50111_Build 2017_LIGHT GRAY TEMPLATE</vt:lpstr>
      <vt:lpstr>5-50111_Build 2017_DARK GRAY TEMPLATE</vt:lpstr>
      <vt:lpstr>1_5-50111_Build 2017_LIGHT GRAY TEMPLATE</vt:lpstr>
      <vt:lpstr>Gartner Template Master</vt:lpstr>
      <vt:lpstr>3_Template (March 2016)</vt:lpstr>
      <vt:lpstr>PowerPoint Presentation</vt:lpstr>
      <vt:lpstr>Who is this person?</vt:lpstr>
      <vt:lpstr>PowerPoint Presentation</vt:lpstr>
      <vt:lpstr>Evolution of ASP and ASP .NET</vt:lpstr>
      <vt:lpstr>Names &amp; Version Numbers</vt:lpstr>
      <vt:lpstr>ASP.NET Core High-Level Overview</vt:lpstr>
      <vt:lpstr>Compilation Process</vt:lpstr>
      <vt:lpstr>What About .NET Framework 4.6?</vt:lpstr>
      <vt:lpstr>How about Entity Framework?</vt:lpstr>
      <vt:lpstr>PowerPoint Presentation</vt:lpstr>
      <vt:lpstr>ASP .NET Architecture</vt:lpstr>
      <vt:lpstr>Model-View-Controller</vt:lpstr>
      <vt:lpstr>ASP.NET MVC Web Project Template</vt:lpstr>
      <vt:lpstr>Project Files and Configuration</vt:lpstr>
      <vt:lpstr>Tag Helpers: Evolution of HTML Forms</vt:lpstr>
      <vt:lpstr>Tag Helpers in Views</vt:lpstr>
      <vt:lpstr>ASP.NET Web API Project Template</vt:lpstr>
      <vt:lpstr>Consuming Web APIs</vt:lpstr>
      <vt:lpstr>Controller -&gt; View -&gt; Web API</vt:lpstr>
      <vt:lpstr>Angular App</vt:lpstr>
      <vt:lpstr>Web API Controller</vt:lpstr>
      <vt:lpstr>References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Mobile Center: Ship mobile apps faster</dc:title>
  <dc:subject>Microsoft Build 2017</dc:subject>
  <dc:creator>Hardik Mistry</dc:creator>
  <cp:keywords>App Innovation Circles</cp:keywords>
  <dc:description>Template: Mitchell Derrey, Silver Fox Productions_x000d_
Formatting: _x000d_
Audience Type:</dc:description>
  <cp:lastModifiedBy>Karthikeyan Kalaichelvan</cp:lastModifiedBy>
  <cp:revision>188</cp:revision>
  <cp:lastPrinted>2017-10-07T11:19:29Z</cp:lastPrinted>
  <dcterms:created xsi:type="dcterms:W3CDTF">2017-05-10T18:34:10Z</dcterms:created>
  <dcterms:modified xsi:type="dcterms:W3CDTF">2018-05-24T09:27:25Z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</Properties>
</file>